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306" r:id="rId4"/>
    <p:sldId id="280" r:id="rId5"/>
    <p:sldId id="292" r:id="rId6"/>
    <p:sldId id="290" r:id="rId7"/>
    <p:sldId id="295" r:id="rId8"/>
    <p:sldId id="296" r:id="rId9"/>
    <p:sldId id="294" r:id="rId10"/>
    <p:sldId id="293" r:id="rId11"/>
    <p:sldId id="297" r:id="rId12"/>
    <p:sldId id="305" r:id="rId13"/>
    <p:sldId id="303" r:id="rId14"/>
    <p:sldId id="291" r:id="rId15"/>
    <p:sldId id="281" r:id="rId16"/>
    <p:sldId id="307" r:id="rId17"/>
    <p:sldId id="262" r:id="rId18"/>
    <p:sldId id="286" r:id="rId19"/>
    <p:sldId id="268" r:id="rId20"/>
    <p:sldId id="264" r:id="rId21"/>
    <p:sldId id="265" r:id="rId22"/>
    <p:sldId id="259" r:id="rId23"/>
    <p:sldId id="260" r:id="rId24"/>
    <p:sldId id="263" r:id="rId25"/>
    <p:sldId id="258" r:id="rId26"/>
    <p:sldId id="266" r:id="rId27"/>
    <p:sldId id="267" r:id="rId28"/>
    <p:sldId id="269" r:id="rId29"/>
    <p:sldId id="270" r:id="rId30"/>
    <p:sldId id="271" r:id="rId31"/>
    <p:sldId id="273" r:id="rId32"/>
    <p:sldId id="272" r:id="rId33"/>
    <p:sldId id="275" r:id="rId34"/>
    <p:sldId id="276" r:id="rId35"/>
    <p:sldId id="277" r:id="rId36"/>
    <p:sldId id="278" r:id="rId37"/>
    <p:sldId id="287" r:id="rId38"/>
    <p:sldId id="288" r:id="rId39"/>
    <p:sldId id="289" r:id="rId40"/>
    <p:sldId id="279" r:id="rId41"/>
    <p:sldId id="283" r:id="rId42"/>
    <p:sldId id="284" r:id="rId43"/>
    <p:sldId id="285" r:id="rId44"/>
    <p:sldId id="302" r:id="rId45"/>
    <p:sldId id="300" r:id="rId46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tags" Target="tags/tag1.xml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4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B53-454B-4477-9167-2D23653576AA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EC02F5-1AB2-4888-8A63-1AF98B7D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910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B53-454B-4477-9167-2D23653576AA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02F5-1AB2-4888-8A63-1AF98B7D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582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B53-454B-4477-9167-2D23653576AA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EC02F5-1AB2-4888-8A63-1AF98B7D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43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3B53-454B-4477-9167-2D23653576AA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C02F5-1AB2-4888-8A63-1AF98B7D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9514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3B53-454B-4477-9167-2D23653576AA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EC02F5-1AB2-4888-8A63-1AF98B7DA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3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4.png" /><Relationship Id="rId3" Type="http://schemas.openxmlformats.org/officeDocument/2006/relationships/image" Target="../media/image45.png" /><Relationship Id="rId4" Type="http://schemas.openxmlformats.org/officeDocument/2006/relationships/image" Target="../media/image4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6.jpeg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Relationship Id="rId5" Type="http://schemas.openxmlformats.org/officeDocument/2006/relationships/image" Target="../media/image6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0.jpeg" /><Relationship Id="rId3" Type="http://schemas.openxmlformats.org/officeDocument/2006/relationships/image" Target="../media/image71.jpeg" /><Relationship Id="rId4" Type="http://schemas.openxmlformats.org/officeDocument/2006/relationships/image" Target="../media/image7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3.jpeg" /><Relationship Id="rId3" Type="http://schemas.openxmlformats.org/officeDocument/2006/relationships/image" Target="../media/image7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5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8.jpeg" /><Relationship Id="rId3" Type="http://schemas.openxmlformats.org/officeDocument/2006/relationships/image" Target="../media/image79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0.jpeg" /><Relationship Id="rId3" Type="http://schemas.openxmlformats.org/officeDocument/2006/relationships/image" Target="../media/image8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3.jpeg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6.jpeg" /><Relationship Id="rId3" Type="http://schemas.openxmlformats.org/officeDocument/2006/relationships/image" Target="../media/image87.jpeg" /><Relationship Id="rId4" Type="http://schemas.openxmlformats.org/officeDocument/2006/relationships/image" Target="../media/image88.jpeg" /><Relationship Id="rId5" Type="http://schemas.openxmlformats.org/officeDocument/2006/relationships/image" Target="../media/image8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0.jpeg" /><Relationship Id="rId3" Type="http://schemas.openxmlformats.org/officeDocument/2006/relationships/image" Target="../media/image69.jpeg" /><Relationship Id="rId4" Type="http://schemas.openxmlformats.org/officeDocument/2006/relationships/image" Target="../media/image91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2.jpeg" /><Relationship Id="rId3" Type="http://schemas.openxmlformats.org/officeDocument/2006/relationships/image" Target="../media/image93.jpeg" /><Relationship Id="rId4" Type="http://schemas.openxmlformats.org/officeDocument/2006/relationships/image" Target="../media/image94.jpeg" /><Relationship Id="rId5" Type="http://schemas.openxmlformats.org/officeDocument/2006/relationships/image" Target="../media/image95.jpeg" /><Relationship Id="rId6" Type="http://schemas.openxmlformats.org/officeDocument/2006/relationships/image" Target="../media/image96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7.jpeg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0.jpeg" /><Relationship Id="rId3" Type="http://schemas.openxmlformats.org/officeDocument/2006/relationships/image" Target="../media/image101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2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3.jpeg" /><Relationship Id="rId3" Type="http://schemas.openxmlformats.org/officeDocument/2006/relationships/image" Target="../media/image104.jpeg" /><Relationship Id="rId4" Type="http://schemas.openxmlformats.org/officeDocument/2006/relationships/image" Target="../media/image105.jpeg" /><Relationship Id="rId5" Type="http://schemas.openxmlformats.org/officeDocument/2006/relationships/image" Target="../media/image10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7.jpeg" /><Relationship Id="rId3" Type="http://schemas.openxmlformats.org/officeDocument/2006/relationships/image" Target="../media/image108.jpeg" /><Relationship Id="rId4" Type="http://schemas.openxmlformats.org/officeDocument/2006/relationships/image" Target="../media/image109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0.jpeg" /><Relationship Id="rId3" Type="http://schemas.openxmlformats.org/officeDocument/2006/relationships/image" Target="../media/image111.jpeg" /><Relationship Id="rId4" Type="http://schemas.openxmlformats.org/officeDocument/2006/relationships/image" Target="../media/image112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02FAB-16A7-4903-8479-F1E37572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977" y="819992"/>
            <a:ext cx="9722217" cy="2609008"/>
          </a:xfrm>
        </p:spPr>
        <p:txBody>
          <a:bodyPr>
            <a:normAutofit/>
          </a:bodyPr>
          <a:lstStyle/>
          <a:p>
            <a:pPr algn="ctr"/>
            <a:endParaRPr lang="ru-RU" sz="1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42BA04-990F-49B5-BB67-67F37DAC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343" y="5540643"/>
            <a:ext cx="2905932" cy="678991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учебный год</a:t>
            </a:r>
            <a:endParaRPr lang="ru-RU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CD7558-808D-4833-9ECA-F7553D527BEF}"/>
              </a:ext>
            </a:extLst>
          </p:cNvPr>
          <p:cNvSpPr/>
          <p:nvPr/>
        </p:nvSpPr>
        <p:spPr>
          <a:xfrm>
            <a:off x="1374318" y="1012140"/>
            <a:ext cx="10171374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ПОДВЕДЕНИЕ  ИТОГОВ  РЕАЛИЗАЦИИ </a:t>
            </a:r>
          </a:p>
          <a:p>
            <a:pPr algn="ctr">
              <a:spcAft>
                <a:spcPts val="600"/>
              </a:spcAft>
            </a:pPr>
            <a:r>
              <a:rPr lang="ru-RU" sz="32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ПРОГРАММ  ДОПОЛНИТЕЛЬНОГО  ОБРАЗОВАНИЯ</a:t>
            </a:r>
          </a:p>
          <a:p>
            <a:pPr algn="ctr">
              <a:spcAft>
                <a:spcPts val="600"/>
              </a:spcAft>
            </a:pPr>
            <a:r>
              <a:rPr lang="ru-RU" sz="3200" b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 МБДОУ  ДЕТСКОМ  САДУ  № 2  С. АНУЧИНО</a:t>
            </a:r>
            <a:endParaRPr lang="ru-RU" sz="32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074" name="Picture 2" descr="D:\Documents\Downloads\a86a78ab6d6d0621561fff36c9b7d4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011" y="3874577"/>
            <a:ext cx="2590234" cy="2590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0338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566" y="314143"/>
            <a:ext cx="8585588" cy="910222"/>
          </a:xfrm>
        </p:spPr>
        <p:txBody>
          <a:bodyPr>
            <a:noAutofit/>
          </a:bodyPr>
          <a:lstStyle/>
          <a:p>
            <a:pPr marL="360000" indent="449580" algn="ctr">
              <a:lnSpc>
                <a:spcPct val="115000"/>
              </a:lnSpc>
              <a:spcAft>
                <a:spcPct val="0"/>
              </a:spcAft>
            </a:pPr>
            <a:r>
              <a:rPr lang="ru-RU" sz="2400" b="1">
                <a:latin typeface="Times New Roman"/>
                <a:ea typeface="Calibri"/>
                <a:cs typeface="Times New Roman"/>
              </a:rPr>
              <a:t>На своём мини-огороде </a:t>
            </a:r>
            <a:r>
              <a:rPr lang="ru-RU" sz="2400" b="1" smtClean="0">
                <a:latin typeface="Times New Roman"/>
                <a:ea typeface="Calibri"/>
                <a:cs typeface="Times New Roman"/>
              </a:rPr>
              <a:t>дети, </a:t>
            </a:r>
            <a:r>
              <a:rPr lang="ru-RU" sz="2400" b="1">
                <a:latin typeface="Times New Roman"/>
                <a:ea typeface="Calibri"/>
                <a:cs typeface="Times New Roman"/>
              </a:rPr>
              <a:t>вместе с </a:t>
            </a:r>
            <a:r>
              <a:rPr lang="ru-RU" sz="2400" b="1" smtClean="0">
                <a:latin typeface="Times New Roman"/>
                <a:ea typeface="Calibri"/>
                <a:cs typeface="Times New Roman"/>
              </a:rPr>
              <a:t>воспитателями, </a:t>
            </a:r>
            <a:r>
              <a:rPr lang="ru-RU" sz="2400" b="1">
                <a:latin typeface="Times New Roman"/>
                <a:ea typeface="Calibri"/>
                <a:cs typeface="Times New Roman"/>
              </a:rPr>
              <a:t>выращивали лук, чеснок, рассаду томатов и </a:t>
            </a:r>
            <a:r>
              <a:rPr lang="ru-RU" sz="2400" b="1" smtClean="0">
                <a:latin typeface="Times New Roman"/>
                <a:ea typeface="Calibri"/>
                <a:cs typeface="Times New Roman"/>
              </a:rPr>
              <a:t>цветов, ухаживали за комнатными растениями.</a:t>
            </a:r>
            <a:endParaRPr lang="ru-RU" sz="2400" b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\Downloads\c4baed5a-7152-479d-8564-97e85f0465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36" y="1488246"/>
            <a:ext cx="2456833" cy="329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Downloads\0decf7d5-0a73-447e-b5fc-5735c6427a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356" y="2422076"/>
            <a:ext cx="2718642" cy="3624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uments\Desktop\Отчёт по допобразованию 2026\Фото Юный эколог\Живые семена исследование и посадка семян\57facff7-03dc-4c73-9107-eec5af380b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5494" y="1661786"/>
            <a:ext cx="3099476" cy="2333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cuments\Desktop\Отчёт по допобразованию 2026\Фото Юный эколог\Живые семена исследование и посадка семян\daf66dde-5e9a-4b4f-86f3-dd3e8c5d46e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279" y="4153735"/>
            <a:ext cx="334687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9938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577" y="178231"/>
            <a:ext cx="9861792" cy="1679042"/>
          </a:xfrm>
        </p:spPr>
        <p:txBody>
          <a:bodyPr>
            <a:noAutofit/>
          </a:bodyPr>
          <a:lstStyle/>
          <a:p>
            <a:pPr indent="228600" algn="just">
              <a:lnSpc>
                <a:spcPct val="115000"/>
              </a:lnSpc>
              <a:spcAft>
                <a:spcPct val="0"/>
              </a:spcAft>
            </a:pPr>
            <a:r>
              <a:rPr lang="ru-RU" sz="2000">
                <a:latin typeface="Times New Roman"/>
                <a:ea typeface="Calibri"/>
                <a:cs typeface="Times New Roman"/>
              </a:rPr>
              <a:t>К концу занятий по программе получены следующие результаты:</a:t>
            </a:r>
            <a:br>
              <a:rPr lang="ru-RU" sz="2000">
                <a:latin typeface="Calibri"/>
                <a:ea typeface="Calibri"/>
                <a:cs typeface="Times New Roman"/>
              </a:rPr>
            </a:br>
            <a:r>
              <a:rPr lang="ru-RU" sz="2000"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образовательные –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 дети получили знания о разнообразии организмов в природном сообществе, о понятии «экология», о влиянии деятельности человека на окружающую среду; узнали об основных растениях поля, сада, огорода и видах домашних и диких животных; узнали, что такое наблюдение и опыт.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9" name="Picture 3" descr="D:\Documents\Downloads\72dd1fb8-9d67-4f61-8851-d33350463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541" y="2531448"/>
            <a:ext cx="3123608" cy="4164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Documents\Desktop\Отчёт по допобразованию 2026\Фото Юный эколог\Знакомство с эколятами защитниками природы\48feed19-e1db-4cda-9609-84276262c2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774" y="2190486"/>
            <a:ext cx="4400521" cy="3313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0774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577" y="178231"/>
            <a:ext cx="9861792" cy="1679042"/>
          </a:xfrm>
        </p:spPr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  <a:spcAft>
                <a:spcPct val="0"/>
              </a:spcAft>
            </a:pPr>
            <a:r>
              <a:rPr lang="ru-RU" sz="180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800" b="1" err="1">
                <a:latin typeface="Times New Roman"/>
                <a:ea typeface="Calibri"/>
                <a:cs typeface="Times New Roman"/>
              </a:rPr>
              <a:t>метапредметные</a:t>
            </a:r>
            <a:r>
              <a:rPr lang="ru-RU" sz="1800">
                <a:latin typeface="Times New Roman"/>
                <a:ea typeface="Calibri"/>
                <a:cs typeface="Times New Roman"/>
              </a:rPr>
              <a:t> – дети научились понимать и принимать поставленную учебную задачу, корректировать свои действия при изменении ситуации, сравнивать и давать характеристику биологическим объектам, определять причины экологических бедствий и находить способы их решения.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21" name="Picture 5" descr="D:\Documents\Desktop\Отчёт по допобразованию 2026\Фото Юный эколог\Лес наше богатство рассматривание желудей  изготовление поделок дома с родителями\150d19f5-e3c9-4dae-a1e8-fb297e2f4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138" y="2097498"/>
            <a:ext cx="4006878" cy="3016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ocuments\Desktop\Отчёт по допобразованию 2026\Фото Юный эколог\Живые семена исследование и посадка семян\b45ac4d1-098c-46ed-9524-5299d9c30a0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150" y="2648280"/>
            <a:ext cx="4296114" cy="323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06623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57" y="624110"/>
            <a:ext cx="9730056" cy="1280890"/>
          </a:xfrm>
        </p:spPr>
        <p:txBody>
          <a:bodyPr>
            <a:noAutofit/>
          </a:bodyPr>
          <a:lstStyle/>
          <a:p>
            <a:pPr indent="228600">
              <a:lnSpc>
                <a:spcPct val="115000"/>
              </a:lnSpc>
              <a:spcAft>
                <a:spcPct val="0"/>
              </a:spcAft>
            </a:pPr>
            <a:r>
              <a:rPr lang="ru-RU" sz="1800" b="1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800" b="1">
                <a:latin typeface="Times New Roman"/>
                <a:ea typeface="Calibri"/>
                <a:cs typeface="Times New Roman"/>
              </a:rPr>
              <a:t>личностные</a:t>
            </a:r>
            <a:r>
              <a:rPr lang="ru-RU" sz="1800">
                <a:latin typeface="Times New Roman"/>
                <a:ea typeface="Calibri"/>
                <a:cs typeface="Times New Roman"/>
              </a:rPr>
              <a:t> –  у воспитанников сформировалась активная экологическая и гражданская позиция, бережное отношение к природе, есть желание изучать экологию и природу родного края. </a:t>
            </a:r>
            <a:endParaRPr lang="ru-RU" sz="18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4" descr="D:\Documents\Downloads\c033ef74-0800-445c-b661-8e1a3da937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043" y="2172904"/>
            <a:ext cx="2651760" cy="353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ocuments\Downloads\6214e4ac-ea40-4ae4-8aa6-b3724ae033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4820" y="2556655"/>
            <a:ext cx="2829600" cy="377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\Desktop\Отчёт по допобразованию 2026\Фото Юный эколог\Акция покормите птиц зимой\27d60f06-4026-4543-9123-b4bfd4f6c6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488" y="2356280"/>
            <a:ext cx="3122910" cy="2351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3911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775" y="144953"/>
            <a:ext cx="9952954" cy="1280890"/>
          </a:xfrm>
        </p:spPr>
        <p:txBody>
          <a:bodyPr>
            <a:normAutofit/>
          </a:bodyPr>
          <a:lstStyle/>
          <a:p>
            <a:r>
              <a:rPr lang="ru-RU" sz="1800">
                <a:latin typeface="Times New Roman"/>
                <a:ea typeface="Calibri"/>
              </a:rPr>
              <a:t>В течение года велась работа с родителями: давались рекомендации по закреплению пройденного материала, проводились беседы, родители принимали участие в изготовлении поделок из природного материала, участвовали в конкурсах «Лучшая кормушка для птиц», «Поделки из бросового материала».</a:t>
            </a:r>
            <a:endParaRPr lang="ru-RU" sz="18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\Desktop\Отчёт по допобразованию 2026\Фото Юный эколог\Акция покормите птиц зимой\42ec79ff-558a-43f7-b0f6-6178e99d94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531" y="4658752"/>
            <a:ext cx="2778198" cy="2083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Desktop\Отчёт по допобразованию 2026\Фото Юный эколог\Акция покормите птиц зимой\d3c31128-38b0-4dc1-96c0-6d89ce5a8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4774" y="1425843"/>
            <a:ext cx="2335846" cy="3114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cuments\Desktop\Отчёт по допобразованию 2026\Фото Юный эколог\Поделки из бросового материала из листьев поделка на день земли от родителей\ac707b9f-f3bd-4276-9704-d1dd6dd343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832" y="1998795"/>
            <a:ext cx="2975076" cy="3951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cuments\Desktop\Отчёт по допобразованию 2026\Фото Юный эколог\Поделки из бросового материала из листьев поделка на день земли от родителей\7028049b-3a5a-42fa-99c0-28a0164adb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605" y="4247294"/>
            <a:ext cx="2880103" cy="2054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Desktop\Отчёт по допобразованию 2026\Фото Юный эколог\Поделки из бросового материала из листьев поделка на день земли от родителей\2308ec72-1efd-45a0-a87a-b3f37cc12a8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396" y="1425843"/>
            <a:ext cx="3384845" cy="2548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2041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02FAB-16A7-4903-8479-F1E37572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977" y="819992"/>
            <a:ext cx="9722217" cy="2899602"/>
          </a:xfrm>
        </p:spPr>
        <p:txBody>
          <a:bodyPr>
            <a:normAutofit/>
          </a:bodyPr>
          <a:lstStyle/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общеразвивающая программа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социально-гуманитарной направленности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обучающихся: 6-7 лет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программы: 1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/>
                <a:ea typeface="Calibri"/>
              </a:rPr>
              <a:t>По </a:t>
            </a:r>
            <a:r>
              <a:rPr lang="ru-RU" sz="1800">
                <a:latin typeface="Times New Roman"/>
                <a:ea typeface="Calibri"/>
              </a:rPr>
              <a:t>программе обучались 23 ребёнка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42BA04-990F-49B5-BB67-67F37DAC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943" y="5052587"/>
            <a:ext cx="3509746" cy="112628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Галушка С.В. </a:t>
            </a:r>
          </a:p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Медведкина Н.В.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CD7558-808D-4833-9ECA-F7553D527BEF}"/>
              </a:ext>
            </a:extLst>
          </p:cNvPr>
          <p:cNvSpPr/>
          <p:nvPr/>
        </p:nvSpPr>
        <p:spPr>
          <a:xfrm>
            <a:off x="1546624" y="1058636"/>
            <a:ext cx="98267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>
                <a:ln w="12700">
                  <a:solidFill>
                    <a:srgbClr val="A53010"/>
                  </a:solidFill>
                  <a:prstDash val="solid"/>
                </a:ln>
                <a:pattFill prst="pct50">
                  <a:fgClr>
                    <a:srgbClr val="A53010"/>
                  </a:fgClr>
                  <a:bgClr>
                    <a:srgbClr val="A5301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A53010"/>
                  </a:outerShdw>
                </a:effectLst>
              </a:rPr>
              <a:t>ВЕСЁЛАЯ МАТЕМАТИКА</a:t>
            </a:r>
          </a:p>
        </p:txBody>
      </p:sp>
      <p:pic>
        <p:nvPicPr>
          <p:cNvPr id="5122" name="Picture 2" descr="D:\Documents\Downloads\ba950abcd563e921151a2833b36fb0a1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 b="12087"/>
          <a:stretch>
            <a:fillRect/>
          </a:stretch>
        </p:blipFill>
        <p:spPr bwMode="auto">
          <a:xfrm>
            <a:off x="2131421" y="4083705"/>
            <a:ext cx="4416613" cy="2224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2473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068" y="624110"/>
            <a:ext cx="10197885" cy="546012"/>
          </a:xfrm>
        </p:spPr>
        <p:txBody>
          <a:bodyPr>
            <a:normAutofit/>
          </a:bodyPr>
          <a:lstStyle/>
          <a:p>
            <a:endParaRPr lang="ru-RU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242" y="1604074"/>
            <a:ext cx="8915400" cy="5122190"/>
          </a:xfrm>
        </p:spPr>
        <p:txBody>
          <a:bodyPr>
            <a:normAutofit fontScale="32500" lnSpcReduction="20000"/>
          </a:bodyPr>
          <a:lstStyle/>
          <a:p>
            <a:r>
              <a:rPr lang="ru-RU" sz="5400" b="1">
                <a:solidFill>
                  <a:srgbClr val="000000"/>
                </a:solidFill>
                <a:latin typeface="Times New Roman"/>
              </a:rPr>
              <a:t>Цель программы: </a:t>
            </a:r>
            <a:r>
              <a:rPr lang="ru-RU" sz="5400">
                <a:solidFill>
                  <a:srgbClr val="000000"/>
                </a:solidFill>
                <a:latin typeface="Times New Roman"/>
              </a:rPr>
              <a:t>развитие интеллектуальных способностей и творческого потенциала воспитанников 5-7 лет. </a:t>
            </a:r>
          </a:p>
          <a:p>
            <a:r>
              <a:rPr lang="ru-RU" sz="5400" b="1">
                <a:solidFill>
                  <a:srgbClr val="000000"/>
                </a:solidFill>
                <a:latin typeface="Times New Roman"/>
              </a:rPr>
              <a:t>Задачи программы: </a:t>
            </a:r>
            <a:endParaRPr lang="ru-RU" sz="5400">
              <a:solidFill>
                <a:srgbClr val="000000"/>
              </a:solidFill>
              <a:latin typeface="Times New Roman"/>
            </a:endParaRPr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1.</a:t>
            </a:r>
            <a:r>
              <a:rPr lang="ru-RU" sz="5400" b="1">
                <a:solidFill>
                  <a:srgbClr val="000000"/>
                </a:solidFill>
                <a:latin typeface="Times New Roman"/>
              </a:rPr>
              <a:t>Образовательные</a:t>
            </a:r>
            <a:r>
              <a:rPr lang="ru-RU" sz="5400">
                <a:solidFill>
                  <a:srgbClr val="000000"/>
                </a:solidFill>
                <a:latin typeface="Times New Roman"/>
              </a:rPr>
              <a:t>: </a:t>
            </a:r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 качественная подготовка к школе. </a:t>
            </a:r>
          </a:p>
          <a:p>
            <a:endParaRPr lang="ru-RU" sz="5400">
              <a:solidFill>
                <a:srgbClr val="000000"/>
              </a:solidFill>
              <a:latin typeface="Times New Roman"/>
            </a:endParaRPr>
          </a:p>
          <a:p>
            <a:r>
              <a:rPr lang="ru-RU" sz="5400" b="1">
                <a:solidFill>
                  <a:srgbClr val="000000"/>
                </a:solidFill>
                <a:latin typeface="Times New Roman"/>
              </a:rPr>
              <a:t>2. Развивающие </a:t>
            </a:r>
            <a:endParaRPr lang="ru-RU" sz="5400">
              <a:solidFill>
                <a:srgbClr val="000000"/>
              </a:solidFill>
              <a:latin typeface="Times New Roman"/>
            </a:endParaRPr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 развитие логическое мышление и основные мыслительные операции; </a:t>
            </a:r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 развитие математические способности и склонности. </a:t>
            </a:r>
          </a:p>
          <a:p>
            <a:endParaRPr lang="ru-RU" sz="5400">
              <a:solidFill>
                <a:srgbClr val="000000"/>
              </a:solidFill>
              <a:latin typeface="Times New Roman"/>
            </a:endParaRPr>
          </a:p>
          <a:p>
            <a:r>
              <a:rPr lang="ru-RU" sz="5400" b="1">
                <a:solidFill>
                  <a:srgbClr val="000000"/>
                </a:solidFill>
                <a:latin typeface="Times New Roman"/>
              </a:rPr>
              <a:t>3. Воспитательные </a:t>
            </a:r>
            <a:endParaRPr lang="ru-RU" sz="5400">
              <a:solidFill>
                <a:srgbClr val="000000"/>
              </a:solidFill>
              <a:latin typeface="Times New Roman"/>
            </a:endParaRPr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 создание условий для познавательного развития детей через организацию занимательных развивающих игр, заданий, упражнений математического содержания; </a:t>
            </a:r>
          </a:p>
          <a:p>
            <a:r>
              <a:rPr lang="ru-RU" sz="5400">
                <a:solidFill>
                  <a:srgbClr val="000000"/>
                </a:solidFill>
                <a:latin typeface="Times New Roman"/>
              </a:rPr>
              <a:t> развивать личностные качества и навыки самоконтроля и самооценки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4513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34340F-654E-4A57-BEB7-2E5254C8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860" y="90226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2800" b="1">
                <a:latin typeface="Times New Roman"/>
                <a:ea typeface="Calibri"/>
              </a:rPr>
              <a:t>В своей работе педагоги использовали различную методическую литературу и пособия</a:t>
            </a:r>
            <a:endParaRPr lang="ru-RU" sz="28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ocuments\Downloads\ba75d660-87ec-4fa5-9622-2444e2a30b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4549" y="2704454"/>
            <a:ext cx="3541698" cy="3316314"/>
          </a:xfrm>
          <a:prstGeom prst="round2Diag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ownloads\c986d260-aa69-4e03-9227-9b9c2a2708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7518" y="1324311"/>
            <a:ext cx="4689906" cy="413076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2227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34340F-654E-4A57-BEB7-2E5254C8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42" y="90226"/>
            <a:ext cx="10577594" cy="1280890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дополнительной образовательной программы </a:t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математика» использовались разнообразные формы организации детской деятельности, направленные на развитие познавательного интереса, логического мышления, пространственного воображения и математических способностей.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E7F38C8-935D-4F59-B891-ABAAB15BF5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5127" y="2412677"/>
            <a:ext cx="3300412" cy="24780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0A744C-409C-4EEF-9B5F-6C2DD24A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08" y="3873716"/>
            <a:ext cx="3246893" cy="243685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931AA92-CD4C-4B85-AF0E-F524D389F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7" y="2680314"/>
            <a:ext cx="3035278" cy="2276459"/>
          </a:xfrm>
          <a:prstGeom prst="round2Diag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201BA3B-5FDB-4081-BF81-0EC715BDACDF}"/>
              </a:ext>
            </a:extLst>
          </p:cNvPr>
          <p:cNvSpPr txBox="1"/>
          <p:nvPr/>
        </p:nvSpPr>
        <p:spPr>
          <a:xfrm>
            <a:off x="4505886" y="1758244"/>
            <a:ext cx="3961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8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 числа»</a:t>
            </a:r>
          </a:p>
        </p:txBody>
      </p:sp>
    </p:spTree>
    <p:extLst>
      <p:ext uri="{BB962C8B-B14F-4D97-AF65-F5344CB8AC3E}">
        <p14:creationId xmlns:p14="http://schemas.microsoft.com/office/powerpoint/2010/main" val="421802468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DFBD9D-6F64-42EB-9572-36EDE144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09" y="996972"/>
            <a:ext cx="4438191" cy="8850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лото»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8C0245-E2CB-426A-B8F9-30A82DFE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300" y="2531902"/>
            <a:ext cx="4950780" cy="3713085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5B4832-BC92-4F66-8E05-25FEFE548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701" y="675359"/>
            <a:ext cx="5171847" cy="387888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163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02FAB-16A7-4903-8479-F1E37572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977" y="819992"/>
            <a:ext cx="9722217" cy="2609008"/>
          </a:xfrm>
        </p:spPr>
        <p:txBody>
          <a:bodyPr>
            <a:normAutofit/>
          </a:bodyPr>
          <a:lstStyle/>
          <a:p>
            <a:pPr algn="ctr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 направленности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обучающихся: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программы: 1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/>
                <a:ea typeface="Calibri"/>
              </a:rPr>
              <a:t>По </a:t>
            </a:r>
            <a:r>
              <a:rPr lang="ru-RU" sz="1800">
                <a:latin typeface="Times New Roman"/>
                <a:ea typeface="Calibri"/>
              </a:rPr>
              <a:t>программе обучался 21 </a:t>
            </a:r>
            <a:r>
              <a:rPr lang="ru-RU" sz="1800" smtClean="0">
                <a:latin typeface="Times New Roman"/>
                <a:ea typeface="Calibri"/>
              </a:rPr>
              <a:t>ребёнок.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42BA04-990F-49B5-BB67-67F37DAC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943" y="5052587"/>
            <a:ext cx="3509746" cy="112628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Привалова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</a:t>
            </a:r>
          </a:p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Горевая Т.С.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CD7558-808D-4833-9ECA-F7553D527BEF}"/>
              </a:ext>
            </a:extLst>
          </p:cNvPr>
          <p:cNvSpPr/>
          <p:nvPr/>
        </p:nvSpPr>
        <p:spPr>
          <a:xfrm>
            <a:off x="3006973" y="810663"/>
            <a:ext cx="70455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A53010"/>
                  </a:outerShdw>
                </a:effectLst>
              </a:rPr>
              <a:t>ЮНЫЙ</a:t>
            </a:r>
            <a:r>
              <a:rPr lang="ru-RU" sz="6600" b="1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rgbClr val="A53010"/>
                  </a:outerShdw>
                </a:effectLst>
              </a:rPr>
              <a:t>  </a:t>
            </a:r>
            <a:r>
              <a:rPr lang="ru-RU" sz="6600" b="1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A53010"/>
                  </a:outerShdw>
                </a:effectLst>
              </a:rPr>
              <a:t>ЭКОЛОГ</a:t>
            </a:r>
            <a:endParaRPr lang="ru-RU" sz="6600" b="1">
              <a:ln w="12700">
                <a:solidFill>
                  <a:srgbClr val="A5301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A53010"/>
                </a:outerShdw>
              </a:effectLst>
            </a:endParaRPr>
          </a:p>
        </p:txBody>
      </p:sp>
      <p:pic>
        <p:nvPicPr>
          <p:cNvPr id="4098" name="Picture 2" descr="D:\Documents\Downloads\9fe1beeff53bf9da0cfc658462c1cf3c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4457" r="29310"/>
          <a:stretch>
            <a:fillRect/>
          </a:stretch>
        </p:blipFill>
        <p:spPr bwMode="auto">
          <a:xfrm>
            <a:off x="2216258" y="3820332"/>
            <a:ext cx="2766447" cy="2764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038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94548-E825-4399-83AD-1AA2FA21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689" y="384412"/>
            <a:ext cx="3239705" cy="680907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фигуру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«Что лишнее?»</a:t>
            </a:r>
            <a:endParaRPr lang="ru-RU" sz="2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70E029-ED77-4996-B294-65C256198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30" y="559295"/>
            <a:ext cx="4930709" cy="3698032"/>
          </a:xfrm>
          <a:prstGeom prst="round2Diag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EEF92C-76B7-46BB-A6EB-BEB64F87F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0" y="2408311"/>
            <a:ext cx="5157322" cy="386799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307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32D4C-C011-4528-A422-6FDB495D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4597989" cy="1018259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Чудесный мешочек»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477B37-A829-42B9-B914-25D10A87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6" y="2175029"/>
            <a:ext cx="5326601" cy="3994951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D4A045-18A6-46D4-A820-B8935A6D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96" y="1349405"/>
            <a:ext cx="5054355" cy="379076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8786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1FED91-58D0-43C5-9026-12DC3CAA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27" y="239071"/>
            <a:ext cx="5530996" cy="1164227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11A013A-C6FB-4257-B7E4-37CD18C34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82" y="2463554"/>
            <a:ext cx="5107618" cy="3830714"/>
          </a:xfrm>
          <a:prstGeom prst="round2Diag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111F08E-EE8A-4B46-8CAF-9ADD2F58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012" y="821185"/>
            <a:ext cx="5107618" cy="383071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301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9B71A-A333-420F-B36E-A2F87A04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95" y="173655"/>
            <a:ext cx="5344759" cy="1344769"/>
          </a:xfrm>
        </p:spPr>
        <p:txBody>
          <a:bodyPr>
            <a:normAutofit/>
          </a:bodyPr>
          <a:lstStyle/>
          <a:p>
            <a:pPr algn="ctr"/>
            <a:r>
              <a:rPr lang="ru-RU" sz="32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br>
              <a:rPr lang="ru-RU" sz="32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Театр»</a:t>
            </a:r>
          </a:p>
        </p:txBody>
      </p:sp>
      <p:pic>
        <p:nvPicPr>
          <p:cNvPr id="30" name="Объект 29">
            <a:extLst>
              <a:ext uri="{FF2B5EF4-FFF2-40B4-BE49-F238E27FC236}">
                <a16:creationId xmlns:a16="http://schemas.microsoft.com/office/drawing/2014/main" xmlns="" id="{ACDCA47D-A38C-4825-9BB2-1501DE5B2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42" y="459690"/>
            <a:ext cx="5411304" cy="4239634"/>
          </a:xfrm>
          <a:prstGeom prst="round2DiagRect">
            <a:avLst/>
          </a:prstGeom>
        </p:spPr>
      </p:pic>
      <p:pic>
        <p:nvPicPr>
          <p:cNvPr id="28" name="Объект 27">
            <a:extLst>
              <a:ext uri="{FF2B5EF4-FFF2-40B4-BE49-F238E27FC236}">
                <a16:creationId xmlns:a16="http://schemas.microsoft.com/office/drawing/2014/main" xmlns="" id="{EA9F182A-1734-4EF6-980F-568B4040D5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7" y="2244103"/>
            <a:ext cx="5500220" cy="423963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715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7E5F7-0F0F-49AA-98A7-325CC46F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38" y="177553"/>
            <a:ext cx="10321347" cy="118960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математическими заданиями</a:t>
            </a:r>
            <a:b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домик с нужной цифрой»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DCEEE7-AA64-42C4-8F23-F59ECC8C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1498105"/>
            <a:ext cx="5323643" cy="3992733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A18A07-AF79-4D7B-B2C5-1237C6F69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41" y="2385872"/>
            <a:ext cx="5323644" cy="3992733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0976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1DE5F-102C-4AB9-B694-B9375423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74" y="624110"/>
            <a:ext cx="5127456" cy="8850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математическими заданиями</a:t>
            </a:r>
            <a:br>
              <a:rPr lang="ru-RU" sz="28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Прыгни столько же раз»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A2521A7-7F07-472B-8485-8A3F4705C2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9" y="2498742"/>
            <a:ext cx="5490655" cy="4117991"/>
          </a:xfrm>
          <a:prstGeom prst="round2Diag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21F7CE7-E7D1-4F84-8A4B-45B7800A1F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82" y="1370004"/>
            <a:ext cx="5490655" cy="4117991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103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4C319-8916-42D7-8A26-43E872AC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303" y="317530"/>
            <a:ext cx="4597989" cy="627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математическими </a:t>
            </a:r>
            <a:r>
              <a:rPr lang="ru-RU" sz="24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заданиями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по сигналу»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5343DC8-A617-45FB-83C4-52BFF342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85" t="33405" r="14841"/>
          <a:stretch>
            <a:fillRect/>
          </a:stretch>
        </p:blipFill>
        <p:spPr>
          <a:xfrm>
            <a:off x="687389" y="1549153"/>
            <a:ext cx="4838246" cy="3759693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61C7F8-927B-4B46-8395-C2D46C352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61" t="15201" r="9555" b="12722"/>
          <a:stretch>
            <a:fillRect/>
          </a:stretch>
        </p:blipFill>
        <p:spPr>
          <a:xfrm>
            <a:off x="6335041" y="2592280"/>
            <a:ext cx="5312463" cy="3759693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3490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FFD17-B0A3-43BC-A42D-6AB564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855" y="168674"/>
            <a:ext cx="5867496" cy="123917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формы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раздаточным материалом.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BC7E82-9898-4931-8F93-9F2A7C72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53" y="1256988"/>
            <a:ext cx="3440739" cy="2580554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65B80C-15A4-46B9-A5C4-FB0CA7F6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956" y="1256988"/>
            <a:ext cx="3440739" cy="2580554"/>
          </a:xfrm>
          <a:prstGeom prst="round2Diag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E0CE8B-750E-4A52-A339-24ACEC643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645" y="4074054"/>
            <a:ext cx="3556986" cy="266774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76683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A66CA-73BE-4BBB-90D2-5A7557E9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15" y="235713"/>
            <a:ext cx="7296800" cy="100938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1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формы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моделирование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5674EB-8976-445C-AE8C-DB1EDC07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622" y="1343990"/>
            <a:ext cx="3464402" cy="25983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C6F355-2F67-4E39-8BA8-04FF133E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598" y="3996536"/>
            <a:ext cx="3521475" cy="2641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8DC945B-4EC3-4289-9C77-8F2D838F44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598"/>
          <a:stretch>
            <a:fillRect/>
          </a:stretch>
        </p:blipFill>
        <p:spPr>
          <a:xfrm>
            <a:off x="793283" y="1245094"/>
            <a:ext cx="2577593" cy="2598302"/>
          </a:xfrm>
          <a:prstGeom prst="round2Diag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415515-25D2-46C9-99ED-1E83ECF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129" y="4039340"/>
            <a:ext cx="3464402" cy="259830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5764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58B26-CB32-41B0-BE13-DA013301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138" y="306395"/>
            <a:ext cx="7752195" cy="104489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1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формы </a:t>
            </a:r>
            <a:br>
              <a:rPr lang="ru-RU" sz="31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Измерительная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CBD3D1-4CEA-4353-AD4B-899E7FF2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71" y="2918535"/>
            <a:ext cx="3425301" cy="2568976"/>
          </a:xfrm>
          <a:prstGeom prst="round2Diag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D8E160-B43D-445F-9E30-D41026ABC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818" y="3331345"/>
            <a:ext cx="3716785" cy="2787589"/>
          </a:xfrm>
          <a:prstGeom prst="round2Diag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FB9C57-721C-4CB4-B0C3-ED9EF670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03" y="1459695"/>
            <a:ext cx="3369614" cy="252721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92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068" y="624110"/>
            <a:ext cx="10197885" cy="546012"/>
          </a:xfrm>
        </p:spPr>
        <p:txBody>
          <a:bodyPr>
            <a:normAutofit/>
          </a:bodyPr>
          <a:lstStyle/>
          <a:p>
            <a:endParaRPr lang="ru-RU" sz="21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232" y="1139125"/>
            <a:ext cx="8915400" cy="512219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900" b="1">
                <a:latin typeface="Times New Roman"/>
                <a:ea typeface="Calibri"/>
                <a:cs typeface="Times New Roman"/>
              </a:rPr>
              <a:t>Цель программы:</a:t>
            </a:r>
            <a:r>
              <a:rPr lang="ru-RU" sz="4900">
                <a:latin typeface="Times New Roman"/>
                <a:ea typeface="Calibri"/>
                <a:cs typeface="Times New Roman"/>
              </a:rPr>
              <a:t> формирование у воспитанников элементов экологического сознания, способности понимать и любить окружающий мир и природу.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4900" b="1">
                <a:latin typeface="Times New Roman"/>
                <a:ea typeface="Calibri"/>
                <a:cs typeface="Times New Roman"/>
              </a:rPr>
              <a:t>Задачи программы: 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4900" b="1" i="1">
                <a:latin typeface="Times New Roman"/>
                <a:ea typeface="Calibri"/>
                <a:cs typeface="Times New Roman"/>
              </a:rPr>
              <a:t>Образовательные: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формировать освоение экологических представлений;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развивать познавательные умения;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накапливать опыт гуманного отношения к растениям и животным;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научить детей вести наблюдения за объектами живой и неживой природы;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научить конкретным способам экспериментирования и исследования объектов природы используя правила безопасности;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развивать умение делать выводы, устанавливая причинно-следственные связи между объектами природы;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воспитывать навыки экологически безопасного поведения в природе, выполняя правила безопасного труда в природе. 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4900" b="1" i="1">
                <a:latin typeface="Times New Roman"/>
                <a:ea typeface="Times New Roman"/>
                <a:cs typeface="Times New Roman"/>
              </a:rPr>
              <a:t>Развивающие: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Calibri"/>
                <a:cs typeface="Times New Roman"/>
              </a:rPr>
              <a:t>обогатить развивающую предметно-пространственную среду, направленную на формирование познавательно-исследовательской деятельности детей старшего дошкольного возраста;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Times New Roman"/>
                <a:cs typeface="Times New Roman"/>
              </a:rPr>
              <a:t>воспитывать чувство сопереживания и желания помочь нуждающимся объектам природы: растениям, насекомым, животным, птицам, человеку.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4900" b="1" i="1">
                <a:latin typeface="Times New Roman"/>
                <a:ea typeface="Calibri"/>
                <a:cs typeface="Times New Roman"/>
              </a:rPr>
              <a:t>Воспитательные: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Calibri"/>
                <a:cs typeface="Times New Roman"/>
              </a:rPr>
              <a:t>воспитывать у детей внимательное, разумное, бережное отношение к окружающей природе;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4900">
                <a:latin typeface="Times New Roman"/>
                <a:ea typeface="Calibri"/>
                <a:cs typeface="Times New Roman"/>
              </a:rPr>
              <a:t>воспитывать в детях уверенность в своих силах.</a:t>
            </a:r>
            <a:endParaRPr lang="ru-RU" sz="4900">
              <a:latin typeface="Calibri"/>
              <a:ea typeface="Calibri"/>
              <a:cs typeface="Times New Roman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9101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2EF0D6-4099-4B95-BEB7-ECA09AAF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802" y="272727"/>
            <a:ext cx="5689791" cy="840706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1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формы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184052-FC53-40ED-BE7D-4BA6949E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58" b="25566"/>
          <a:stretch>
            <a:fillRect/>
          </a:stretch>
        </p:blipFill>
        <p:spPr>
          <a:xfrm>
            <a:off x="971841" y="1358997"/>
            <a:ext cx="4474931" cy="4385570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2D2A51-23F6-4C04-BCF7-381AB660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73" y="1358997"/>
            <a:ext cx="5562391" cy="417179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5297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ABABD-326D-484F-AF5C-78FDBCEF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780" y="242369"/>
            <a:ext cx="4464823" cy="86733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формы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8DC4D2-563E-480B-9644-6F4D0164E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9" y="1529662"/>
            <a:ext cx="3500116" cy="2625087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82C58B-E3D5-46A2-8F93-AC1807F81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643" y="3501998"/>
            <a:ext cx="3849949" cy="2887461"/>
          </a:xfrm>
          <a:prstGeom prst="round2Diag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722381-49AE-4B29-A82D-7206B4ED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518" y="2201662"/>
            <a:ext cx="3694265" cy="2770699"/>
          </a:xfrm>
          <a:prstGeom prst="round2Diag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0783" y="550190"/>
            <a:ext cx="4241915" cy="2714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Демонстрация иллюстраций, схем, плакатов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Числовые ленты, таблицы состава числа, модели геометрических фигур.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Использование мультимедийных презентаций и интерактивных заданий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Интерактивная доска, обучающие видео, математические онлайн-игры по возрасту.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Работа с моделями и макетами.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Макет часов, весы, объёмные фигуры, числовая линейка.</a:t>
            </a:r>
            <a:endParaRPr lang="ru-RU" sz="16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8783103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49E32B-4A96-4269-83C2-3F485DF7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и словесные формы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Documents\Downloads\dad1d0c3-a2ff-4bce-b3ff-c76f8811f7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035" y="1921709"/>
            <a:ext cx="4101992" cy="307649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Downloads\a077f068-4cee-4d52-993c-86c205fedd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4292" y="3399915"/>
            <a:ext cx="4262101" cy="319657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4292" y="1394848"/>
            <a:ext cx="5401430" cy="187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Беседа (вводная, закрепляющая, обобщающая).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Математические загадки, стихи, считалки.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Объяснение нового материала с опорой на опыт детей.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>
                <a:latin typeface="Times New Roman"/>
                <a:ea typeface="Calibri"/>
                <a:cs typeface="Times New Roman"/>
              </a:rPr>
              <a:t>Решение логических задач на слух (без наглядной опоры)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287957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5362D-E3D5-4F0D-8BB6-47C9D87C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903" y="348902"/>
            <a:ext cx="8911687" cy="12808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Проблемно-поисковые формы</a:t>
            </a:r>
            <a:b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проблемных ситуаций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73C6D4-36BD-4CBE-BD4C-1FC0550C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1" r="10886"/>
          <a:stretch>
            <a:fillRect/>
          </a:stretch>
        </p:blipFill>
        <p:spPr>
          <a:xfrm>
            <a:off x="1305018" y="1630521"/>
            <a:ext cx="4454888" cy="3016938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8C1E0C-156F-4196-9D2F-A67CCD63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46" r="8677"/>
          <a:stretch>
            <a:fillRect/>
          </a:stretch>
        </p:blipFill>
        <p:spPr>
          <a:xfrm>
            <a:off x="6432096" y="2894120"/>
            <a:ext cx="4895324" cy="3222593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94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7012A-CF42-42BE-8234-62772414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33" y="357779"/>
            <a:ext cx="9498462" cy="148877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Проблемно-поисковые формы</a:t>
            </a:r>
            <a:br>
              <a:rPr lang="ru-RU" sz="32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550F04-F337-4D2B-B3DC-CFE1A3C15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91" y="1818416"/>
            <a:ext cx="5675891" cy="4256918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7349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0564A-8A69-48EA-BDFC-583A25E7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881"/>
            <a:ext cx="5922872" cy="128089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Проблемно-поисковые формы</a:t>
            </a:r>
            <a:br>
              <a:rPr lang="ru-RU" sz="32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ряд фигур»,  «Что изменилось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Задачи-ловушки.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CF7E3E-FF07-413F-AFD6-BA192A2A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8" y="2369961"/>
            <a:ext cx="5142525" cy="3856894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37B27D-5988-412F-B484-B19AEC28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871" y="1258409"/>
            <a:ext cx="3595456" cy="2696592"/>
          </a:xfrm>
          <a:prstGeom prst="round2Diag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E9E97C-16F2-489E-95E3-31949A510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517" y="4034900"/>
            <a:ext cx="3595456" cy="269659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940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0E9467-4CE2-44FC-8A34-4D1E7738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993" y="294508"/>
            <a:ext cx="6796340" cy="88336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и групповые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b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в парах (взаимопроверка, совместное решение).</a:t>
            </a:r>
            <a:br>
              <a:rPr lang="ru-RU" sz="1600">
                <a:latin typeface="Calibri"/>
                <a:ea typeface="Calibri"/>
                <a:cs typeface="Times New Roman"/>
              </a:rPr>
            </a:br>
            <a:r>
              <a:rPr lang="ru-RU" sz="1600">
                <a:latin typeface="Times New Roman"/>
                <a:ea typeface="Calibri"/>
                <a:cs typeface="Times New Roman"/>
              </a:rPr>
              <a:t>Работа в малых группах (по 3–4 человека) с распределением ролей.</a:t>
            </a:r>
            <a:br>
              <a:rPr lang="ru-RU" sz="1600">
                <a:latin typeface="Calibri"/>
                <a:ea typeface="Calibri"/>
                <a:cs typeface="Times New Roman"/>
              </a:rPr>
            </a:br>
            <a:r>
              <a:rPr lang="ru-RU" sz="1600">
                <a:latin typeface="Times New Roman"/>
                <a:ea typeface="Calibri"/>
                <a:cs typeface="Times New Roman"/>
              </a:rPr>
              <a:t>Коллективные игры (все вместе решают одну задачу).</a:t>
            </a:r>
            <a:br>
              <a:rPr lang="ru-RU" sz="1600">
                <a:latin typeface="Calibri"/>
                <a:ea typeface="Calibri"/>
                <a:cs typeface="Times New Roman"/>
              </a:rPr>
            </a:br>
            <a:b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418316-DF01-4606-9F8A-C83042D8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095"/>
          <a:stretch>
            <a:fillRect/>
          </a:stretch>
        </p:blipFill>
        <p:spPr>
          <a:xfrm>
            <a:off x="1015862" y="1567648"/>
            <a:ext cx="3915051" cy="2135185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A9D960-2AF2-44FC-B35F-97F8779E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97" y="1436256"/>
            <a:ext cx="3734566" cy="2800924"/>
          </a:xfrm>
          <a:prstGeom prst="round2Diag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93D63C-61F5-4E08-B6CC-DD77BBD9F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551" y="3955838"/>
            <a:ext cx="3471067" cy="2603300"/>
          </a:xfrm>
          <a:prstGeom prst="round2Diag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C6A299-7AAE-4C0D-A0D0-F7E1396A9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096" y="4296724"/>
            <a:ext cx="3146397" cy="2359798"/>
          </a:xfrm>
          <a:prstGeom prst="round2Diag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9904" y="4410143"/>
            <a:ext cx="2092271" cy="241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формы</a:t>
            </a:r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Индивидуальная работа у доски (на ковре, за столом).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Творческие задания для самостоятельного выполнения.</a:t>
            </a:r>
            <a:endParaRPr lang="ru-RU" sz="1600"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140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11166" y="2062134"/>
            <a:ext cx="2185261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6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 итоговые </a:t>
            </a:r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r>
              <a:rPr lang="ru-RU" sz="1600" b="1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Математические викторины и турниры</a:t>
            </a:r>
            <a:r>
              <a:rPr lang="ru-RU" sz="160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10916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A66CA-73BE-4BBB-90D2-5A7557E9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15" y="235714"/>
            <a:ext cx="9310368" cy="655440"/>
          </a:xfrm>
        </p:spPr>
        <p:txBody>
          <a:bodyPr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программе привели к следующим результатам:</a:t>
            </a:r>
            <a:br>
              <a:rPr lang="ru-RU" sz="2400"/>
            </a:b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0B9460-C2EF-4B86-8D96-ECACAD15E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33" y="3718918"/>
            <a:ext cx="3521475" cy="2641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415515-25D2-46C9-99ED-1E83ECF2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90" y="1179903"/>
            <a:ext cx="3464402" cy="2598302"/>
          </a:xfrm>
          <a:prstGeom prst="round2Diag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DD29F4-0724-4948-962D-9248B2C2F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024" y="1045529"/>
            <a:ext cx="3293859" cy="2477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4441" y="1045529"/>
            <a:ext cx="2874936" cy="244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ct val="0"/>
              </a:spcAft>
            </a:pPr>
            <a:r>
              <a:rPr lang="ru-RU" smtClean="0">
                <a:latin typeface="Times New Roman"/>
                <a:ea typeface="Calibri"/>
                <a:cs typeface="Times New Roman"/>
              </a:rPr>
              <a:t>удалось </a:t>
            </a:r>
            <a:r>
              <a:rPr lang="ru-RU">
                <a:latin typeface="Times New Roman"/>
                <a:ea typeface="Calibri"/>
                <a:cs typeface="Times New Roman"/>
              </a:rPr>
              <a:t>сформировать у большинства детей устойчивый познавательный интерес, гибкость мышления и умение творчески подходить к решению математических задач.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4332" y="4184541"/>
            <a:ext cx="3510366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Symbol"/>
              <a:buChar char=""/>
            </a:pPr>
            <a:r>
              <a:rPr lang="ru-RU" sz="1400" b="1">
                <a:latin typeface="Times New Roman"/>
                <a:ea typeface="Calibri"/>
              </a:rPr>
              <a:t>Развитие интеллектуальных способностей</a:t>
            </a:r>
            <a:endParaRPr lang="ru-RU" sz="1400"/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Дети научились решать логические задачи, находить закономерности, классифицировать, сравнивать, обобщать.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Уверенно считают в пределах 10–20, ориентируются в числовом ряду, решают простые примеры и задачи.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Развилось пространственное мышление: ориентировка на листе, в схеме, в плане.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2522" y="3983064"/>
            <a:ext cx="2704454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Symbol"/>
              <a:buChar char=""/>
            </a:pPr>
            <a:r>
              <a:rPr lang="ru-RU" sz="1400" b="1">
                <a:latin typeface="Times New Roman"/>
                <a:ea typeface="Calibri"/>
              </a:rPr>
              <a:t>Развитие творческого потенциала</a:t>
            </a:r>
            <a:endParaRPr lang="ru-RU" sz="1400"/>
          </a:p>
          <a:p>
            <a:pPr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Дети активно используют геометрические формы в аппликациях, рисунках, конструировании.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Придумывают собственные задачи, загадки.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Находят нестандартные способы решения проблемных ситуаций.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064589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026" y="135914"/>
            <a:ext cx="10169930" cy="1280890"/>
          </a:xfrm>
        </p:spPr>
        <p:txBody>
          <a:bodyPr>
            <a:noAutofit/>
          </a:bodyPr>
          <a:lstStyle/>
          <a:p>
            <a:pPr indent="449580" algn="ctr">
              <a:lnSpc>
                <a:spcPct val="107000"/>
              </a:lnSpc>
              <a:spcAft>
                <a:spcPct val="0"/>
              </a:spcAft>
            </a:pPr>
            <a:r>
              <a:rPr lang="ru-RU" sz="2200" b="1">
                <a:latin typeface="Times New Roman"/>
                <a:ea typeface="Calibri"/>
                <a:cs typeface="Times New Roman"/>
              </a:rPr>
              <a:t>В апреле 2026 г. дети, обучающиеся по программе, вместе с родителями и педагогами участвовали в окружной интеллектуальной олимпиаде </a:t>
            </a:r>
            <a:br>
              <a:rPr lang="ru-RU" sz="2200" b="1" smtClean="0">
                <a:latin typeface="Times New Roman"/>
                <a:ea typeface="Calibri"/>
                <a:cs typeface="Times New Roman"/>
              </a:rPr>
            </a:br>
            <a:r>
              <a:rPr lang="ru-RU" sz="2200" b="1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200" b="1">
                <a:latin typeface="Times New Roman"/>
                <a:ea typeface="Calibri"/>
                <a:cs typeface="Times New Roman"/>
              </a:rPr>
              <a:t>Я –  гений» и показали отличные результаты – две команды вышли в финал, и одна из команд стала победителем олимпиады.</a:t>
            </a:r>
            <a:endParaRPr lang="ru-RU" sz="2200" b="1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D:\Documents\Downloads\9d475151-5bda-4081-9964-ed98d33edb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952" y="2638826"/>
            <a:ext cx="3233335" cy="242500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Downloads\bec53599-3613-456d-983a-46c61e721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068" y="1848656"/>
            <a:ext cx="3146156" cy="23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uments\Downloads\72fdbcb3-c079-439e-8767-d693f90ab3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560" y="4076052"/>
            <a:ext cx="3171396" cy="23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cuments\Downloads\be26f7a7-49e9-4471-9655-dd4a4551dc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72" y="1848656"/>
            <a:ext cx="3861284" cy="17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cuments\Downloads\d2f2c6a7-c0c6-449d-be5f-647bd31a7b9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793" y="4571553"/>
            <a:ext cx="2696705" cy="202252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06977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810" y="263471"/>
            <a:ext cx="9768801" cy="1076639"/>
          </a:xfrm>
        </p:spPr>
        <p:txBody>
          <a:bodyPr>
            <a:noAutofit/>
          </a:bodyPr>
          <a:lstStyle/>
          <a:p>
            <a:pPr indent="449580" algn="ctr">
              <a:lnSpc>
                <a:spcPct val="107000"/>
              </a:lnSpc>
              <a:spcAft>
                <a:spcPct val="0"/>
              </a:spcAft>
            </a:pPr>
            <a:r>
              <a:rPr lang="ru-RU" sz="2200" b="1">
                <a:latin typeface="Times New Roman"/>
                <a:ea typeface="Calibri"/>
                <a:cs typeface="Times New Roman"/>
              </a:rPr>
              <a:t>С целью информирования родителей о содержании и результатах работы по реализуемой программе использовались следующие формы взаимодействия:</a:t>
            </a:r>
            <a:endParaRPr lang="ru-RU" sz="2200" b="1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 descr="D:\Documents\Downloads\13e61a08-da24-40fa-840d-67e1e3d74b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258868" y="1511085"/>
            <a:ext cx="3856334" cy="289225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Downloads\9c4efe2d-396e-4371-b536-325e4ccd8f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5202" y="3817724"/>
            <a:ext cx="3850532" cy="288789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Downloads\4928bad2-9df1-4ac9-bdbe-d7e9708d02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41" y="1309261"/>
            <a:ext cx="3344618" cy="25084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5322" y="1511085"/>
            <a:ext cx="3239146" cy="192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ct val="0"/>
              </a:spcAft>
              <a:buFont typeface="Symbol"/>
              <a:buChar char=""/>
            </a:pPr>
            <a:r>
              <a:rPr lang="ru-RU" sz="1400">
                <a:latin typeface="Times New Roman"/>
                <a:ea typeface="Calibri"/>
              </a:rPr>
              <a:t>Передача рабочих тетрадей домой</a:t>
            </a:r>
            <a:endParaRPr lang="ru-RU" sz="1400"/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Родители получали возможность просмотреть выполненные ребёнком задания.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Могли оценить динамику (что было сложным, а что получается легко).</a:t>
            </a:r>
            <a:endParaRPr lang="ru-RU" sz="140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latin typeface="Times New Roman"/>
                <a:ea typeface="Calibri"/>
                <a:cs typeface="Times New Roman"/>
              </a:rPr>
              <a:t>Видели, какие темы изучаются на занятиях.</a:t>
            </a:r>
            <a:endParaRPr lang="ru-RU" sz="14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926" y="4169044"/>
            <a:ext cx="3339884" cy="244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ct val="0"/>
              </a:spcAft>
              <a:buFont typeface="Symbol"/>
              <a:buChar char=""/>
            </a:pPr>
            <a:r>
              <a:rPr lang="ru-RU" sz="1300">
                <a:latin typeface="Times New Roman"/>
                <a:ea typeface="Calibri"/>
              </a:rPr>
              <a:t>Выполнение дополнительных заданий детьми вместе с родителями дома.</a:t>
            </a:r>
            <a:endParaRPr lang="ru-RU" sz="1300"/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300">
                <a:latin typeface="Times New Roman"/>
                <a:ea typeface="Calibri"/>
                <a:cs typeface="Times New Roman"/>
              </a:rPr>
              <a:t>Давали несложные домашние задания (повторить счёт, найти предметы определённой формы, нарисовать узор по клеточкам).</a:t>
            </a:r>
            <a:endParaRPr lang="ru-RU" sz="13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300">
                <a:latin typeface="Times New Roman"/>
                <a:ea typeface="Calibri"/>
                <a:cs typeface="Times New Roman"/>
              </a:rPr>
              <a:t>Родители включались в процесс обучения, помогая и поддерживая ребёнка.</a:t>
            </a:r>
            <a:endParaRPr lang="ru-RU" sz="13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300">
                <a:latin typeface="Times New Roman"/>
                <a:ea typeface="Calibri"/>
                <a:cs typeface="Times New Roman"/>
              </a:rPr>
              <a:t>Это помогало закрепить пройденный материал в привычной домашней обстановке.</a:t>
            </a:r>
            <a:endParaRPr lang="ru-RU" sz="13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346" y="4747348"/>
            <a:ext cx="3417376" cy="180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ct val="0"/>
              </a:spcAft>
              <a:buFont typeface="Symbol"/>
              <a:buChar char=""/>
            </a:pPr>
            <a:r>
              <a:rPr lang="ru-RU" sz="1300">
                <a:latin typeface="Times New Roman"/>
                <a:ea typeface="Calibri"/>
              </a:rPr>
              <a:t>Наблюдение за работами, выполненными в саду</a:t>
            </a:r>
            <a:endParaRPr lang="ru-RU" sz="1300"/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300">
                <a:latin typeface="Times New Roman"/>
                <a:ea typeface="Calibri"/>
                <a:cs typeface="Times New Roman"/>
              </a:rPr>
              <a:t>Родители могли посмотреть в тетради ребёнка то, что он сделал на занятии.</a:t>
            </a:r>
            <a:endParaRPr lang="ru-RU" sz="13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300">
                <a:latin typeface="Times New Roman"/>
                <a:ea typeface="Calibri"/>
                <a:cs typeface="Times New Roman"/>
              </a:rPr>
              <a:t>Видели успехи и трудности своего ребёнка.</a:t>
            </a:r>
            <a:endParaRPr lang="ru-RU" sz="130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ru-RU" sz="1300">
                <a:latin typeface="Times New Roman"/>
                <a:ea typeface="Calibri"/>
                <a:cs typeface="Times New Roman"/>
              </a:rPr>
              <a:t>Понимали, какие навыки (счёт, логика, ориентировка в пространстве) развиваются у дошкольника.</a:t>
            </a:r>
            <a:endParaRPr lang="ru-RU" sz="13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58917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932" y="360639"/>
            <a:ext cx="8911687" cy="1280890"/>
          </a:xfrm>
        </p:spPr>
        <p:txBody>
          <a:bodyPr>
            <a:normAutofit/>
          </a:bodyPr>
          <a:lstStyle/>
          <a:p>
            <a:pPr marL="457200" indent="457200" algn="just">
              <a:lnSpc>
                <a:spcPct val="115000"/>
              </a:lnSpc>
              <a:spcAft>
                <a:spcPct val="0"/>
              </a:spcAft>
            </a:pPr>
            <a:r>
              <a:rPr lang="ru-RU" sz="2000" b="1">
                <a:latin typeface="Times New Roman"/>
                <a:ea typeface="Calibri"/>
                <a:cs typeface="Times New Roman"/>
              </a:rPr>
              <a:t>В процессе работы по программе педагоги использовали </a:t>
            </a:r>
            <a:r>
              <a:rPr lang="ru-RU" sz="2000" b="1" smtClean="0">
                <a:latin typeface="Times New Roman"/>
                <a:ea typeface="Calibri"/>
                <a:cs typeface="Times New Roman"/>
              </a:rPr>
              <a:t>различную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методическую литературу и пособия.</a:t>
            </a:r>
            <a:endParaRPr lang="ru-RU" sz="2000" b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D:\Documents\Downloads\e75da63f-5091-45c2-aa25-5e141cd42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b="4218"/>
          <a:stretch>
            <a:fillRect/>
          </a:stretch>
        </p:blipFill>
        <p:spPr bwMode="auto">
          <a:xfrm rot="16200000">
            <a:off x="1412685" y="1184084"/>
            <a:ext cx="2893503" cy="3153905"/>
          </a:xfrm>
          <a:prstGeom prst="round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\Downloads\dbe5e589-6e34-41d1-829f-05295105c6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9"/>
          <a:stretch>
            <a:fillRect/>
          </a:stretch>
        </p:blipFill>
        <p:spPr bwMode="auto">
          <a:xfrm>
            <a:off x="5493826" y="1511217"/>
            <a:ext cx="2697028" cy="26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\Downloads\34473f6b-dff3-4fce-89d7-ba323e79cd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5510"/>
          <a:stretch>
            <a:fillRect/>
          </a:stretch>
        </p:blipFill>
        <p:spPr bwMode="auto">
          <a:xfrm>
            <a:off x="2743200" y="4417016"/>
            <a:ext cx="3533613" cy="23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ocuments\Downloads\52782565-7d41-4752-9827-f278bb344d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4"/>
          <a:stretch>
            <a:fillRect/>
          </a:stretch>
        </p:blipFill>
        <p:spPr bwMode="auto">
          <a:xfrm>
            <a:off x="8696684" y="2913682"/>
            <a:ext cx="3167269" cy="3449594"/>
          </a:xfrm>
          <a:prstGeom prst="round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40506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680F3-5343-4D15-897B-522A6195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067" y="473189"/>
            <a:ext cx="10100611" cy="1400000"/>
          </a:xfrm>
        </p:spPr>
        <p:txBody>
          <a:bodyPr>
            <a:noAutofit/>
          </a:bodyPr>
          <a:lstStyle/>
          <a:p>
            <a:pPr indent="449580" algn="ctr">
              <a:lnSpc>
                <a:spcPct val="107000"/>
              </a:lnSpc>
              <a:spcAft>
                <a:spcPct val="0"/>
              </a:spcAft>
            </a:pPr>
            <a:r>
              <a:rPr lang="ru-RU" sz="2200" b="1">
                <a:latin typeface="Times New Roman"/>
                <a:ea typeface="Calibri"/>
                <a:cs typeface="Times New Roman"/>
              </a:rPr>
              <a:t>В мае 2026 г. </a:t>
            </a:r>
            <a:r>
              <a:rPr lang="ru-RU" sz="2200" b="1" smtClean="0">
                <a:latin typeface="Times New Roman"/>
                <a:ea typeface="Calibri"/>
                <a:cs typeface="Times New Roman"/>
              </a:rPr>
              <a:t>педагоги детского сада </a:t>
            </a:r>
            <a:r>
              <a:rPr lang="ru-RU" sz="2200" b="1">
                <a:latin typeface="Times New Roman"/>
                <a:ea typeface="Calibri"/>
                <a:cs typeface="Times New Roman"/>
              </a:rPr>
              <a:t>приняли участие в методическом мероприятии по дополнительному образованию от КГАУ ДО «Региональный модельный центр Приморского края» в г. Арсеньев.  </a:t>
            </a:r>
            <a:endParaRPr lang="ru-RU" sz="2200" b="1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7A30B5-F485-48B5-8FFF-0361A8C07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7" y="2121273"/>
            <a:ext cx="5095782" cy="3821836"/>
          </a:xfrm>
          <a:prstGeom prst="round2Diag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CB6E82-A3DB-4183-A161-78CC8C86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03" y="2743200"/>
            <a:ext cx="5075876" cy="3821836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60705240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02FAB-16A7-4903-8479-F1E37572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977" y="819992"/>
            <a:ext cx="9722217" cy="2609008"/>
          </a:xfrm>
        </p:spPr>
        <p:txBody>
          <a:bodyPr>
            <a:normAutofit/>
          </a:bodyPr>
          <a:lstStyle/>
          <a:p>
            <a:pPr algn="ct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Краткосрочная дополнительная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общеразвивающая программа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физкультурно-спортивной  направленности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обучающихся: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b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программы: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месяца</a:t>
            </a:r>
            <a:b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обучались 19 детей.</a:t>
            </a:r>
            <a:endParaRPr lang="ru-RU" sz="180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42BA04-990F-49B5-BB67-67F37DAC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943" y="5052587"/>
            <a:ext cx="3509746" cy="1126283"/>
          </a:xfrm>
        </p:spPr>
        <p:txBody>
          <a:bodyPr>
            <a:normAutofit/>
          </a:bodyPr>
          <a:lstStyle/>
          <a:p>
            <a:pPr lvl="0">
              <a:buClr>
                <a:srgbClr val="A53010"/>
              </a:buCl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Галушка С.В. </a:t>
            </a:r>
          </a:p>
          <a:p>
            <a:pPr lvl="0">
              <a:buClr>
                <a:srgbClr val="A53010"/>
              </a:buClr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Медведкина Н.В.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CD7558-808D-4833-9ECA-F7553D527BEF}"/>
              </a:ext>
            </a:extLst>
          </p:cNvPr>
          <p:cNvSpPr/>
          <p:nvPr/>
        </p:nvSpPr>
        <p:spPr>
          <a:xfrm>
            <a:off x="2825022" y="1058636"/>
            <a:ext cx="72699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A53010"/>
                  </a:outerShdw>
                </a:effectLst>
              </a:rPr>
              <a:t>ЛЫЖНЫЕ  ГОНКИ</a:t>
            </a:r>
            <a:endParaRPr lang="ru-RU" sz="6600" b="1">
              <a:ln w="12700">
                <a:solidFill>
                  <a:srgbClr val="A5301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rgbClr val="A53010"/>
                </a:outerShdw>
              </a:effectLst>
            </a:endParaRPr>
          </a:p>
        </p:txBody>
      </p:sp>
      <p:pic>
        <p:nvPicPr>
          <p:cNvPr id="6147" name="Picture 3" descr="D:\Documents\Downloads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9" r="24443"/>
          <a:stretch>
            <a:fillRect/>
          </a:stretch>
        </p:blipFill>
        <p:spPr bwMode="auto">
          <a:xfrm>
            <a:off x="2053526" y="3460400"/>
            <a:ext cx="2960176" cy="32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71096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680F3-5343-4D15-897B-522A6195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739" y="180826"/>
            <a:ext cx="8939169" cy="1400000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sz="1800" b="1">
                <a:latin typeface="Times New Roman"/>
                <a:ea typeface="Calibri"/>
                <a:cs typeface="Times New Roman"/>
              </a:rPr>
              <a:t>Открытие лыжни в нашем детском саду состоялось 1 февраля 2026 г.  </a:t>
            </a:r>
            <a:br>
              <a:rPr lang="ru-RU" sz="1800" b="1" smtClean="0">
                <a:latin typeface="Times New Roman"/>
                <a:ea typeface="Calibri"/>
                <a:cs typeface="Times New Roman"/>
              </a:rPr>
            </a:br>
            <a:r>
              <a:rPr lang="ru-RU" sz="1800" b="1" smtClean="0">
                <a:latin typeface="Times New Roman"/>
                <a:ea typeface="Calibri"/>
                <a:cs typeface="Times New Roman"/>
              </a:rPr>
              <a:t>Первое </a:t>
            </a:r>
            <a:r>
              <a:rPr lang="ru-RU" sz="1800" b="1">
                <a:latin typeface="Times New Roman"/>
                <a:ea typeface="Calibri"/>
                <a:cs typeface="Times New Roman"/>
              </a:rPr>
              <a:t>занятие для наших воспитанников на новой лыжне помог провести заслуженный тренер России по лыжному спорту Мальцев Леонид Александрович.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b="1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D:\Documents\Downloads\1beef779-6c08-4c51-af37-913f12a9f2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00" y="1580826"/>
            <a:ext cx="3991532" cy="23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ownloads\2495ac80-7cea-4900-9ea3-5029135f90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476" y="4277532"/>
            <a:ext cx="3795711" cy="21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Downloads\6b724f45-1833-4b1a-82e3-20e65b2828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167" y="1580826"/>
            <a:ext cx="4014665" cy="22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Downloads\b7599fbd-9b69-4042-9917-e06aa03359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5233" y="4056362"/>
            <a:ext cx="4045058" cy="25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2162" y="1433593"/>
            <a:ext cx="1937288" cy="262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ct val="0"/>
              </a:spcAft>
            </a:pPr>
            <a:r>
              <a:rPr lang="ru-RU" sz="1600">
                <a:latin typeface="Times New Roman"/>
                <a:ea typeface="Calibri"/>
                <a:cs typeface="Times New Roman"/>
              </a:rPr>
              <a:t>В феврале и марте 2026 г. дети подготовительной </a:t>
            </a:r>
            <a:r>
              <a:rPr lang="ru-RU" sz="1600" smtClean="0">
                <a:latin typeface="Times New Roman"/>
                <a:ea typeface="Calibri"/>
                <a:cs typeface="Times New Roman"/>
              </a:rPr>
              <a:t>группы занимались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на лыжах под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руководством своих </a:t>
            </a:r>
            <a:r>
              <a:rPr lang="ru-RU" sz="1600" smtClean="0">
                <a:latin typeface="Times New Roman"/>
                <a:ea typeface="Calibri"/>
                <a:cs typeface="Times New Roman"/>
              </a:rPr>
              <a:t>воспитателей.</a:t>
            </a:r>
            <a:r>
              <a:rPr lang="ru-RU" sz="160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smtClean="0">
                <a:latin typeface="Times New Roman"/>
                <a:ea typeface="Calibri"/>
                <a:cs typeface="Times New Roman"/>
              </a:rPr>
              <a:t>Занятия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проходили </a:t>
            </a:r>
            <a:r>
              <a:rPr lang="ru-RU" sz="1600" smtClean="0">
                <a:latin typeface="Times New Roman"/>
                <a:ea typeface="Calibri"/>
                <a:cs typeface="Times New Roman"/>
              </a:rPr>
              <a:t>2 </a:t>
            </a:r>
            <a:r>
              <a:rPr lang="ru-RU" sz="1600">
                <a:latin typeface="Times New Roman"/>
                <a:ea typeface="Calibri"/>
                <a:cs typeface="Times New Roman"/>
              </a:rPr>
              <a:t>раза в неделю.</a:t>
            </a:r>
            <a:endParaRPr lang="ru-RU" sz="16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730765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6680F3-5343-4D15-897B-522A6195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27" y="201967"/>
            <a:ext cx="10014044" cy="1743069"/>
          </a:xfrm>
        </p:spPr>
        <p:txBody>
          <a:bodyPr>
            <a:noAutofit/>
          </a:bodyPr>
          <a:lstStyle/>
          <a:p>
            <a:pPr indent="449580" algn="ctr">
              <a:lnSpc>
                <a:spcPct val="115000"/>
              </a:lnSpc>
              <a:spcAft>
                <a:spcPct val="0"/>
              </a:spcAft>
            </a:pPr>
            <a:r>
              <a:rPr lang="ru-RU" sz="2000" b="1">
                <a:latin typeface="Times New Roman"/>
                <a:ea typeface="Calibri"/>
                <a:cs typeface="Times New Roman"/>
              </a:rPr>
              <a:t>26 февраля и 5 марта воспитанники нашего детского сада приняли участие </a:t>
            </a:r>
            <a:br>
              <a:rPr lang="ru-RU" sz="2000" b="1" smtClean="0">
                <a:latin typeface="Times New Roman"/>
                <a:ea typeface="Calibri"/>
                <a:cs typeface="Times New Roman"/>
              </a:rPr>
            </a:br>
            <a:r>
              <a:rPr lang="ru-RU" sz="2000" b="1" smtClean="0">
                <a:latin typeface="Times New Roman"/>
                <a:ea typeface="Calibri"/>
                <a:cs typeface="Times New Roman"/>
              </a:rPr>
              <a:t>во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2-м и 3-м этапах краевого спортивно-оздоровительного фестиваля по лыжным гонкам «Лыжня дошколят Приморья – шаг к здоровью» в </a:t>
            </a:r>
            <a:r>
              <a:rPr lang="ru-RU" sz="2000" b="1" smtClean="0">
                <a:latin typeface="Times New Roman"/>
                <a:ea typeface="Calibri"/>
                <a:cs typeface="Times New Roman"/>
              </a:rPr>
              <a:t>г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. Арсеньев. </a:t>
            </a:r>
            <a:br>
              <a:rPr lang="ru-RU" sz="2000" b="1" smtClean="0">
                <a:latin typeface="Times New Roman"/>
                <a:ea typeface="Calibri"/>
                <a:cs typeface="Times New Roman"/>
              </a:rPr>
            </a:br>
            <a:r>
              <a:rPr lang="ru-RU" sz="2000" b="1" smtClean="0">
                <a:latin typeface="Times New Roman"/>
                <a:ea typeface="Calibri"/>
                <a:cs typeface="Times New Roman"/>
              </a:rPr>
              <a:t>Это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был их первый опыт участия в спортивных </a:t>
            </a:r>
            <a:r>
              <a:rPr lang="ru-RU" sz="2000" b="1" smtClean="0">
                <a:latin typeface="Times New Roman"/>
                <a:ea typeface="Calibri"/>
                <a:cs typeface="Times New Roman"/>
              </a:rPr>
              <a:t>соревнованиях такого масштаба. </a:t>
            </a:r>
            <a:br>
              <a:rPr lang="ru-RU" sz="2000" b="1" smtClean="0">
                <a:latin typeface="Times New Roman"/>
                <a:ea typeface="Calibri"/>
                <a:cs typeface="Times New Roman"/>
              </a:rPr>
            </a:br>
            <a:r>
              <a:rPr lang="ru-RU" sz="2000" b="1" smtClean="0">
                <a:latin typeface="Times New Roman"/>
                <a:ea typeface="Calibri"/>
                <a:cs typeface="Times New Roman"/>
              </a:rPr>
              <a:t>Организаторы </a:t>
            </a:r>
            <a:r>
              <a:rPr lang="ru-RU" sz="2000" b="1">
                <a:latin typeface="Times New Roman"/>
                <a:ea typeface="Calibri"/>
                <a:cs typeface="Times New Roman"/>
              </a:rPr>
              <a:t>фестиваля отметили хороший уровень подготовки наших ребят. </a:t>
            </a:r>
            <a:endParaRPr lang="ru-RU" sz="2000" b="1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D:\Documents\Downloads\b86d2d67-47bb-417d-b205-0fc80c7ac7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547" y="2138689"/>
            <a:ext cx="3370884" cy="198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Downloads\152d4531-f40f-49e2-9bf1-c6b1531968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15" y="2549469"/>
            <a:ext cx="4122010" cy="30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Downloads\57b3a978-58d7-4298-af8f-8d18329e75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722" y="4287129"/>
            <a:ext cx="3987100" cy="22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32442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02FAB-16A7-4903-8479-F1E37572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721" y="5805284"/>
            <a:ext cx="3307835" cy="561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smtClean="0">
                <a:latin typeface="Times New Roman"/>
                <a:ea typeface="Calibri"/>
                <a:cs typeface="Times New Roman"/>
              </a:rPr>
              <a:t>экологической направленности </a:t>
            </a:r>
            <a:br>
              <a:rPr lang="ru-RU" sz="1800" b="1" smtClean="0">
                <a:latin typeface="Times New Roman"/>
                <a:ea typeface="Calibri"/>
                <a:cs typeface="Times New Roman"/>
              </a:rPr>
            </a:br>
            <a:r>
              <a:rPr lang="ru-RU" sz="1800" b="1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sz="1800" b="1">
                <a:latin typeface="Times New Roman"/>
                <a:ea typeface="Calibri"/>
                <a:cs typeface="Times New Roman"/>
              </a:rPr>
              <a:t>в подготовительной группе</a:t>
            </a:r>
            <a:r>
              <a:rPr lang="ru-RU" sz="1800" b="1" smtClean="0">
                <a:latin typeface="Times New Roman"/>
                <a:ea typeface="Calibri"/>
                <a:cs typeface="Times New Roman"/>
              </a:rPr>
              <a:t>)</a:t>
            </a:r>
            <a:endParaRPr lang="ru-RU" sz="1800" b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42BA04-990F-49B5-BB67-67F37DACC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050" y="3547678"/>
            <a:ext cx="3509746" cy="643040"/>
          </a:xfr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buClr>
                <a:srgbClr val="A53010"/>
              </a:buClr>
            </a:pPr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по финансовой грамотности </a:t>
            </a:r>
          </a:p>
          <a:p>
            <a:pPr lvl="0" algn="ctr">
              <a:spcBef>
                <a:spcPct val="0"/>
              </a:spcBef>
              <a:buClr>
                <a:srgbClr val="A53010"/>
              </a:buClr>
            </a:pPr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в старшей группе)</a:t>
            </a: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CD7558-808D-4833-9ECA-F7553D527BEF}"/>
              </a:ext>
            </a:extLst>
          </p:cNvPr>
          <p:cNvSpPr/>
          <p:nvPr/>
        </p:nvSpPr>
        <p:spPr>
          <a:xfrm>
            <a:off x="511758" y="477450"/>
            <a:ext cx="114684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В детском саду № 2 с. Анучино на 2026-2027 учебный год </a:t>
            </a:r>
            <a:endParaRPr lang="ru-RU" sz="2800" b="1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8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планируются </a:t>
            </a:r>
            <a:r>
              <a:rPr lang="ru-RU" sz="28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три программы дополнительного </a:t>
            </a:r>
            <a:r>
              <a:rPr lang="ru-RU" sz="28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образования:</a:t>
            </a:r>
            <a:endParaRPr lang="ru-RU" sz="6600" b="1">
              <a:ln w="12700">
                <a:solidFill>
                  <a:srgbClr val="A5301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rgbClr val="A53010"/>
                </a:outerShdw>
              </a:effectLst>
            </a:endParaRPr>
          </a:p>
        </p:txBody>
      </p:sp>
      <p:pic>
        <p:nvPicPr>
          <p:cNvPr id="5" name="Picture 4" descr="D:\Documents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512" y="3221415"/>
            <a:ext cx="2552400" cy="25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03364" y="4297930"/>
            <a:ext cx="315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краткосрочная программа физкультурно-спортивной направленности </a:t>
            </a:r>
            <a:endParaRPr lang="ru-RU" sz="1600" b="1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Лыжные гонки» </a:t>
            </a:r>
            <a:endParaRPr lang="ru-RU" sz="1600" b="1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в старшей и подготовительной группах</a:t>
            </a:r>
            <a:r>
              <a:rPr lang="ru-RU" sz="16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b="1"/>
          </a:p>
        </p:txBody>
      </p:sp>
      <p:pic>
        <p:nvPicPr>
          <p:cNvPr id="8" name="Picture 3" descr="D:\Documents\Downloads\i3ao0bb4f7ul747merlf5c6mvtbgg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821" y="1694834"/>
            <a:ext cx="3356678" cy="188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uments\Downloads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3364" y="1694834"/>
            <a:ext cx="315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41690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56" y="802341"/>
            <a:ext cx="9807547" cy="1280890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ct val="0"/>
              </a:spcAft>
            </a:pPr>
            <a:br>
              <a:rPr lang="ru-RU" sz="2800" smtClean="0">
                <a:latin typeface="Times New Roman"/>
                <a:ea typeface="Calibri"/>
                <a:cs typeface="Times New Roman"/>
              </a:rPr>
            </a:br>
            <a:r>
              <a:rPr lang="ru-RU" sz="6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СПАСИБО </a:t>
            </a:r>
            <a:br>
              <a:rPr lang="ru-RU" sz="6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6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ЗА ВНИМАНИЕ!</a:t>
            </a:r>
            <a:endParaRPr lang="ru-RU" sz="6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 descr="D:\Documents\Downloads\9f5530f6ba9375991387f76b40bf5c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1445" y="3866827"/>
            <a:ext cx="2522959" cy="25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3993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007" y="347105"/>
            <a:ext cx="7041100" cy="1280890"/>
          </a:xfrm>
        </p:spPr>
        <p:txBody>
          <a:bodyPr>
            <a:noAutofit/>
          </a:bodyPr>
          <a:lstStyle/>
          <a:p>
            <a:pPr marL="457200" indent="457200" algn="just">
              <a:lnSpc>
                <a:spcPct val="115000"/>
              </a:lnSpc>
              <a:spcAft>
                <a:spcPct val="0"/>
              </a:spcAft>
            </a:pPr>
            <a:r>
              <a:rPr lang="ru-RU" sz="20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>
                <a:latin typeface="Times New Roman"/>
                <a:ea typeface="Calibri"/>
                <a:cs typeface="Times New Roman"/>
              </a:rPr>
              <a:t>Занятия по программе «Юный эколог» проводились один раз в неделю в соответствии с учебным планом. Главное место на занятиях было отведено работе с окружающим миром и природой, что позволило сформировать у детей элементы экологического сознания.</a:t>
            </a:r>
            <a:endParaRPr lang="ru-RU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D:\Documents\Desktop\Отчёт по допобразованию 2026\Фото Юный эколог\Растения живые существа лекарсвенные растения рядом с нами на прогулке\6eb89c0d-655a-4c4b-8173-35421b1ad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491" y="2477625"/>
            <a:ext cx="3498512" cy="2634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Downloads\18aa5c1b-0bc8-4e2e-bedd-ba5b62e05c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94" y="1627995"/>
            <a:ext cx="3498334" cy="2634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ownloads\ab0690ca-da53-4ba1-b53c-d9b39c1cad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9823" y="3817871"/>
            <a:ext cx="3438000" cy="2588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3583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329" y="259900"/>
            <a:ext cx="10221132" cy="840480"/>
          </a:xfrm>
        </p:spPr>
        <p:txBody>
          <a:bodyPr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ru-RU" sz="2400">
                <a:latin typeface="Times New Roman"/>
                <a:ea typeface="Calibri"/>
              </a:rPr>
              <a:t>При реализации программы педагоги применяли такие формы и методы </a:t>
            </a:r>
            <a:r>
              <a:rPr lang="ru-RU" sz="2400" smtClean="0">
                <a:latin typeface="Times New Roman"/>
                <a:ea typeface="Calibri"/>
              </a:rPr>
              <a:t>работы, как: </a:t>
            </a:r>
            <a:r>
              <a:rPr lang="ru-RU" sz="24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400" b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дидактические </a:t>
            </a:r>
            <a:r>
              <a:rPr lang="ru-RU" sz="24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познавательные ситуации</a:t>
            </a:r>
            <a:br>
              <a:rPr lang="ru-RU" sz="1800" b="1">
                <a:solidFill>
                  <a:prstClr val="black"/>
                </a:solidFill>
              </a:rPr>
            </a:br>
            <a:br>
              <a:rPr lang="ru-RU" sz="2400" smtClean="0">
                <a:latin typeface="Times New Roman"/>
                <a:ea typeface="Calibri"/>
              </a:rPr>
            </a:br>
            <a:r>
              <a:rPr lang="ru-RU" sz="2400" smtClean="0">
                <a:latin typeface="Times New Roman"/>
                <a:ea typeface="Calibri"/>
              </a:rPr>
              <a:t> </a:t>
            </a:r>
            <a:endParaRPr lang="ru-RU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Documents\Downloads\06fa1f02-4e94-4e5a-8c8b-9025faea6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055" y="3859024"/>
            <a:ext cx="3448373" cy="25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ocuments\Desktop\Отчёт по допобразованию 2026\Фото Юный эколог\Лес наше богатство рассматривание желудей  изготовление поделок дома с родителями\48632b5f-f8b6-403e-b4e5-4f756df90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609" y="2479472"/>
            <a:ext cx="3664434" cy="2759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cuments\Desktop\Отчёт по допобразованию 2026\Фото Юный эколог\Явления природы радуга  коллективная лепка\ffef9b51-ba00-42a7-94d9-fed89bcc00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691" y="1294698"/>
            <a:ext cx="3147056" cy="2369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ocuments\Downloads\00648e21-343d-4417-9c08-b4edb3230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613" y="1386692"/>
            <a:ext cx="2458723" cy="3278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5894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515" y="151412"/>
            <a:ext cx="9244739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latin typeface="Times New Roman"/>
                <a:ea typeface="Calibri"/>
              </a:rPr>
              <a:t>чтение художественной литературы, беседы с элементами диалога, викторины, практикумы </a:t>
            </a:r>
            <a:endParaRPr lang="ru-RU" sz="24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cuments\Desktop\Отчёт по допобразованию 2026\Фото Юный эколог\Вода источник всего живого\0b982ef7-208f-4817-819d-e34adf04e8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780" y="4132335"/>
            <a:ext cx="3346875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Desktop\Отчёт по допобразованию 2026\Фото Юный эколог\Зимующие птицы наших лесов\a19b3a53-9f0e-4103-8485-548c25dfc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317" y="1350633"/>
            <a:ext cx="3186381" cy="238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cuments\Downloads\d1d3f553-b37e-4aaa-a894-c62ba25e4f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4397" y="1255874"/>
            <a:ext cx="2686857" cy="406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ocuments\Downloads\1b22d51c-89cc-4ba2-9a42-0f98ab377cd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810" y="1350633"/>
            <a:ext cx="2829600" cy="377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1865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15" y="314144"/>
            <a:ext cx="976105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непосредственного познания, наблюдение</a:t>
            </a:r>
            <a:endParaRPr lang="ru-RU" sz="3200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Documents\Desktop\Отчёт по допобразованию 2026\Фото Юный эколог\Растения живые существа лекарсвенные растения рядом с нами на прогулке\aee39be1-d629-4d26-8b80-6f20b89144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89" y="1503444"/>
            <a:ext cx="3824999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\Desktop\Отчёт по допобразованию 2026\Фото Юный эколог\Наблюдения за почками\f69f6ffa-4040-4ddc-9ce8-286290f54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563" y="1503444"/>
            <a:ext cx="3427039" cy="258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cuments\Desktop\Отчёт по допобразованию 2026\Фото Юный эколог\Живые семена исследование и посадка семян\d4f20580-e357-4274-b0bc-df20cdbeff6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811" y="4080596"/>
            <a:ext cx="3482036" cy="262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2224" y="1317356"/>
            <a:ext cx="3378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/>
                <a:ea typeface="Calibri"/>
              </a:rPr>
              <a:t>Дети вместе с воспитателями наблюдали за живой и неживой природой в разное время года, сравнивали наблюдаемые объекты, определяли влияние природы на изменения этих объектов. Велась работа с календарем природы.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7655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972" y="30639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200">
                <a:latin typeface="Times New Roman"/>
                <a:ea typeface="Calibri"/>
              </a:rPr>
              <a:t>Проводились занятия, содержащие опыты и элементы самостоятельного экспериментирования</a:t>
            </a:r>
            <a:endParaRPr 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Documents\Desktop\Отчёт по допобразованию 2026\Фото Юный эколог\Опыты с солью\9f28a4a7-81a2-46f9-85cb-7d9f286ddc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829" y="1494143"/>
            <a:ext cx="3113653" cy="2344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Desktop\Отчёт по допобразованию 2026\Фото Юный эколог\Опыты своздухом\efcf03b1-1d62-4ba4-b98e-985ea90ec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688" y="1381023"/>
            <a:ext cx="3427518" cy="2570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cuments\Downloads\d74458f0-7d3e-44fc-a5c6-de67e7a2c4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9655" y="4259469"/>
            <a:ext cx="3146156" cy="2359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ocuments\Downloads\b6a5e37a-7633-43ed-a742-f7ae8186d34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9833" y="4121210"/>
            <a:ext cx="2858656" cy="235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7115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Wisp</Template>
  <Company/>
  <PresentationFormat>Произвольный</PresentationFormat>
  <Paragraphs>127</Paragraphs>
  <Slides>45</Slides>
  <Notes>0</Notes>
  <TotalTime>854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53">
      <vt:lpstr>Arial</vt:lpstr>
      <vt:lpstr>Century Gothic</vt:lpstr>
      <vt:lpstr>Wingdings 3</vt:lpstr>
      <vt:lpstr>Times New Roman</vt:lpstr>
      <vt:lpstr>Calibri</vt:lpstr>
      <vt:lpstr>Symbol</vt:lpstr>
      <vt:lpstr>Wingdings</vt:lpstr>
      <vt:lpstr>Легкий дым</vt:lpstr>
      <vt:lpstr>PowerPoint Presentation</vt:lpstr>
      <vt:lpstr>Дополнительная общеобразовательная общеразвивающая программаестественнонаучной  направленностивозраст обучающихся: 5-6 летсрок реализации программы: 1 годПо программе обучался 21 ребёнок.</vt:lpstr>
      <vt:lpstr>PowerPoint Presentation</vt:lpstr>
      <vt:lpstr>В процессе работы по программе педагоги использовали различную методическую литературу и пособия.</vt:lpstr>
      <vt:lpstr> Занятия по программе «Юный эколог» проводились один раз в неделю в соответствии с учебным планом. Главное место на занятиях было отведено работе с окружающим миром и природой, что позволило сформировать у детей элементы экологического сознания.</vt:lpstr>
      <vt:lpstr>При реализации программы педагоги применяли такие формы и методы работы, как: творческие задания, дидактические игры, познавательные ситуации </vt:lpstr>
      <vt:lpstr>чтение художественной литературы, беседы с элементами диалога, викторины, практикумы </vt:lpstr>
      <vt:lpstr>методы непосредственного познания, наблюдение</vt:lpstr>
      <vt:lpstr>Проводились занятия, содержащие опыты и элементы самостоятельного экспериментирования</vt:lpstr>
      <vt:lpstr>На своём мини-огороде дети, вместе с воспитателями, выращивали лук, чеснок, рассаду томатов и цветов, ухаживали за комнатными растениями.</vt:lpstr>
      <vt:lpstr>К концу занятий по программе получены следующие результаты:- образовательные –  дети получили знания о разнообразии организмов в природном сообществе, о понятии «экология», о влиянии деятельности человека на окружающую среду; узнали об основных растениях поля, сада, огорода и видах домашних и диких животных; узнали, что такое наблюдение и опыт.</vt:lpstr>
      <vt:lpstr>- метапредметные – дети научились понимать и принимать поставленную учебную задачу, корректировать свои действия при изменении ситуации, сравнивать и давать характеристику биологическим объектам, определять причины экологических бедствий и находить способы их решения.</vt:lpstr>
      <vt:lpstr>- личностные –  у воспитанников сформировалась активная экологическая и гражданская позиция, бережное отношение к природе, есть желание изучать экологию и природу родного края. </vt:lpstr>
      <vt:lpstr>В течение года велась работа с родителями: давались рекомендации по закреплению пройденного материала, проводились беседы, родители принимали участие в изготовлении поделок из природного материала, участвовали в конкурсах «Лучшая кормушка для птиц», «Поделки из бросового материала».</vt:lpstr>
      <vt:lpstr>Дополнительная общеобразовательная общеразвивающая программасоциально-гуманитарной направленностивозраст обучающихся: 6-7 летсрок реализации программы: 1 годПо программе обучались 23 ребёнка</vt:lpstr>
      <vt:lpstr>PowerPoint Presentation</vt:lpstr>
      <vt:lpstr>В своей работе педагоги использовали различную методическую литературу и пособия</vt:lpstr>
      <vt:lpstr>В ходе реализации дополнительной образовательной программы «Весёлая математика» использовались разнообразные формы организации детской деятельности, направленные на развитие познавательного интереса, логического мышления, пространственного воображения и математических способностей.</vt:lpstr>
      <vt:lpstr>Игровые формыДидактические игры«Математическое лото»</vt:lpstr>
      <vt:lpstr>Игровые формыДидактические игры«Собери фигуру», «Что лишнее?»</vt:lpstr>
      <vt:lpstr>Игровые формыДидактические игры«Чудесный мешочек»</vt:lpstr>
      <vt:lpstr>Сюжетно-ролевые игры«Магазин»</vt:lpstr>
      <vt:lpstr>Сюжетно-ролевые игры«Театр»</vt:lpstr>
      <vt:lpstr>Подвижные игры с математическими заданиями«Найди домик с нужной цифрой»</vt:lpstr>
      <vt:lpstr>Подвижные игры с математическими заданиями«Прыгни столько же раз»</vt:lpstr>
      <vt:lpstr>Подвижные игры с математическими заданиями «Найди фигуры по сигналу»</vt:lpstr>
      <vt:lpstr>Практические формыРабота с раздаточным материалом.</vt:lpstr>
      <vt:lpstr>Практические формы Конструирование и моделирование</vt:lpstr>
      <vt:lpstr>Практические формы Измерительная деятельность</vt:lpstr>
      <vt:lpstr>Практические формы Графические задания</vt:lpstr>
      <vt:lpstr>Наглядные формы</vt:lpstr>
      <vt:lpstr>Устные и словесные формы</vt:lpstr>
      <vt:lpstr>Проблемно-поисковые формыРешение проблемных ситуаций</vt:lpstr>
      <vt:lpstr>Проблемно-поисковые формыЭлементы исследовательской деятельности</vt:lpstr>
      <vt:lpstr>Проблемно-поисковые формыПоиск закономерностей«Продолжи ряд фигур»,  «Что изменилось?» Задачи-ловушки.</vt:lpstr>
      <vt:lpstr>Коллективные и групповые формы.Работа в парах (взаимопроверка, совместное решение).Работа в малых группах (по 3–4 человека) с распределением ролей.Коллективные игры (все вместе решают одну задачу).</vt:lpstr>
      <vt:lpstr>Занятия по программе привели к следующим результатам:</vt:lpstr>
      <vt:lpstr>В апреле 2026 г. дети, обучающиеся по программе, вместе с родителями и педагогами участвовали в окружной интеллектуальной олимпиаде «Я –  гений» и показали отличные результаты – две команды вышли в финал, и одна из команд стала победителем олимпиады.</vt:lpstr>
      <vt:lpstr>С целью информирования родителей о содержании и результатах работы по реализуемой программе использовались следующие формы взаимодействия:</vt:lpstr>
      <vt:lpstr>В мае 2026 г. педагоги детского сада приняли участие в методическом мероприятии по дополнительному образованию от КГАУ ДО «Региональный модельный центр Приморского края» в г. Арсеньев.  </vt:lpstr>
      <vt:lpstr>Краткосрочная дополнительная общеобразовательная общеразвивающая программафизкультурно-спортивной  направленностивозраст обучающихся: 6-7 летсрок реализации программы: 2 месяцаПо программе обучались 19 детей.</vt:lpstr>
      <vt:lpstr>Открытие лыжни в нашем детском саду состоялось 1 февраля 2026 г.  Первое занятие для наших воспитанников на новой лыжне помог провести заслуженный тренер России по лыжному спорту Мальцев Леонид Александрович.  </vt:lpstr>
      <vt:lpstr>26 февраля и 5 марта воспитанники нашего детского сада приняли участие во 2-м и 3-м этапах краевого спортивно-оздоровительного фестиваля по лыжным гонкам «Лыжня дошколят Приморья – шаг к здоровью» в г. Арсеньев. Это был их первый опыт участия в спортивных соревнованиях такого масштаба. Организаторы фестиваля отметили хороший уровень подготовки наших ребят. </vt:lpstr>
      <vt:lpstr>экологической направленности (в подготовительной группе)</vt:lpstr>
      <vt:lpstr>СПАСИБО        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Дополнительная общеобразовательная общеразвивающая программа социально-гуманитарной направленности возраст обучающихся: 6-7 лет срок реализации программы: 1 год</dc:title>
  <dc:creator>Дмитрий Осьмушко</dc:creator>
  <cp:lastModifiedBy>User</cp:lastModifiedBy>
  <cp:revision>80</cp:revision>
  <dcterms:created xsi:type="dcterms:W3CDTF">2026-05-11T09:59:34Z</dcterms:created>
  <dcterms:modified xsi:type="dcterms:W3CDTF">2026-05-28T07:17:51Z</dcterms:modified>
</cp:coreProperties>
</file>